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rvo"/>
      <p:regular r:id="rId18"/>
      <p:bold r:id="rId19"/>
      <p:italic r:id="rId20"/>
      <p:boldItalic r:id="rId21"/>
    </p:embeddedFont>
    <p:embeddedFont>
      <p:font typeface="Bitt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italic.fntdata"/><Relationship Id="rId22" Type="http://schemas.openxmlformats.org/officeDocument/2006/relationships/font" Target="fonts/Bitter-regular.fntdata"/><Relationship Id="rId21" Type="http://schemas.openxmlformats.org/officeDocument/2006/relationships/font" Target="fonts/Arvo-boldItalic.fntdata"/><Relationship Id="rId24" Type="http://schemas.openxmlformats.org/officeDocument/2006/relationships/font" Target="fonts/Bitter-italic.fntdata"/><Relationship Id="rId23" Type="http://schemas.openxmlformats.org/officeDocument/2006/relationships/font" Target="fonts/Bitte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Bitte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Arvo-bold.fntdata"/><Relationship Id="rId18" Type="http://schemas.openxmlformats.org/officeDocument/2006/relationships/font" Target="fonts/Arv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LAURA introduce then ERIN introduce–ERIN take over. Slides 2-6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3, 2022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12:00-12:30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**Take Attendance**  / Stephanie sends on Parent Square and posts on the website</a:t>
            </a:r>
            <a:endParaRPr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5ea10a1fd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5ea10a1f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take place when the student has an open case for individual services with OVR.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5ea10a1fd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5ea10a1f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c0a779b1e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c0a779b1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resources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any questions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Basic requirements for each child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Erin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e92234da7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e92234da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Transition Planning–Why we do it!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5ea10a1fd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5ea10a1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5ea10a1fd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5ea10a1f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General information and Importance of OVR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On this slide there are links to the OVR site, and OVR information sheet designed for families new to OVR, and an OVR presentation if you’d like to learn more. </a:t>
            </a: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5ea10a1f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5ea10a1f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services are available prior to having an open case with OVR. Must complete consent form to participate in these free services.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 have groups scheduled for all 9-12 special ed students in the months of </a:t>
            </a:r>
            <a:r>
              <a:rPr b="1" lang="en"/>
              <a:t>January</a:t>
            </a:r>
            <a:r>
              <a:rPr b="1" lang="en"/>
              <a:t>, February, March, and April. The OVR rep will work with the students on the following topics: Disability Awareness, Career Exploration, Job Search &amp; Applications, and High School Vs. College. </a:t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19650" y="1232775"/>
            <a:ext cx="4704600" cy="28305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19700" y="1156500"/>
            <a:ext cx="4704600" cy="28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>
            <a:off x="2222700" y="1860375"/>
            <a:ext cx="4698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vertical divider">
  <p:cSld name="BLANK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543000" y="530100"/>
            <a:ext cx="8058000" cy="4159500"/>
            <a:chOff x="543000" y="530100"/>
            <a:chExt cx="8058000" cy="4159500"/>
          </a:xfrm>
        </p:grpSpPr>
        <p:sp>
          <p:nvSpPr>
            <p:cNvPr id="71" name="Google Shape;71;p11"/>
            <p:cNvSpPr/>
            <p:nvPr/>
          </p:nvSpPr>
          <p:spPr>
            <a:xfrm>
              <a:off x="543000" y="606300"/>
              <a:ext cx="8058000" cy="40833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543000" y="530100"/>
              <a:ext cx="8058000" cy="4083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3" name="Google Shape;73;p11"/>
          <p:cNvCxnSpPr/>
          <p:nvPr/>
        </p:nvCxnSpPr>
        <p:spPr>
          <a:xfrm>
            <a:off x="1333200" y="530112"/>
            <a:ext cx="0" cy="407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1"/>
          <p:cNvCxnSpPr/>
          <p:nvPr/>
        </p:nvCxnSpPr>
        <p:spPr>
          <a:xfrm>
            <a:off x="542850" y="1326975"/>
            <a:ext cx="7962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2"/>
          <p:cNvGrpSpPr/>
          <p:nvPr/>
        </p:nvGrpSpPr>
        <p:grpSpPr>
          <a:xfrm>
            <a:off x="543000" y="530100"/>
            <a:ext cx="8058000" cy="4159500"/>
            <a:chOff x="543000" y="530100"/>
            <a:chExt cx="8058000" cy="4159500"/>
          </a:xfrm>
        </p:grpSpPr>
        <p:sp>
          <p:nvSpPr>
            <p:cNvPr id="77" name="Google Shape;77;p12"/>
            <p:cNvSpPr/>
            <p:nvPr/>
          </p:nvSpPr>
          <p:spPr>
            <a:xfrm>
              <a:off x="543000" y="606300"/>
              <a:ext cx="8058000" cy="40833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543000" y="530100"/>
              <a:ext cx="8058000" cy="4083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only">
  <p:cSld name="BLANK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007250" y="2068050"/>
            <a:ext cx="7129500" cy="11598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007250" y="1991850"/>
            <a:ext cx="7129500" cy="115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503150" y="1991850"/>
            <a:ext cx="56334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007250" y="1990423"/>
            <a:ext cx="1164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2171400" y="1990437"/>
            <a:ext cx="0" cy="11580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965075" y="1005075"/>
            <a:ext cx="7214700" cy="32859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965075" y="928875"/>
            <a:ext cx="7214700" cy="32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2732350" y="940950"/>
            <a:ext cx="36723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D9D9D9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6000">
              <a:solidFill>
                <a:srgbClr val="D9D9D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23" name="Google Shape;23;p4"/>
          <p:cNvCxnSpPr/>
          <p:nvPr/>
        </p:nvCxnSpPr>
        <p:spPr>
          <a:xfrm>
            <a:off x="972920" y="1631775"/>
            <a:ext cx="7209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918075" y="1719025"/>
            <a:ext cx="5307900" cy="21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■"/>
              <a:defRPr i="1" sz="2000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/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 sz="2000"/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9pPr>
          </a:lstStyle>
          <a:p/>
        </p:txBody>
      </p:sp>
      <p:grpSp>
        <p:nvGrpSpPr>
          <p:cNvPr id="25" name="Google Shape;25;p4"/>
          <p:cNvGrpSpPr/>
          <p:nvPr/>
        </p:nvGrpSpPr>
        <p:grpSpPr>
          <a:xfrm>
            <a:off x="4226084" y="928887"/>
            <a:ext cx="691832" cy="699600"/>
            <a:chOff x="4220518" y="928887"/>
            <a:chExt cx="691832" cy="699600"/>
          </a:xfrm>
        </p:grpSpPr>
        <p:cxnSp>
          <p:nvCxnSpPr>
            <p:cNvPr id="26" name="Google Shape;26;p4"/>
            <p:cNvCxnSpPr/>
            <p:nvPr/>
          </p:nvCxnSpPr>
          <p:spPr>
            <a:xfrm>
              <a:off x="4220518" y="928887"/>
              <a:ext cx="0" cy="6996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4"/>
            <p:cNvCxnSpPr/>
            <p:nvPr/>
          </p:nvCxnSpPr>
          <p:spPr>
            <a:xfrm>
              <a:off x="4912350" y="928887"/>
              <a:ext cx="0" cy="6996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43000" y="606300"/>
            <a:ext cx="8058000" cy="40833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Google Shape;32;p5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Google Shape;33;p5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1379650" y="1502274"/>
            <a:ext cx="6725400" cy="28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543000" y="606300"/>
            <a:ext cx="8058000" cy="40833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" name="Google Shape;39;p6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6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1333200" y="1538075"/>
            <a:ext cx="3232200" cy="27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988461" y="1538075"/>
            <a:ext cx="3232200" cy="27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543000" y="606300"/>
            <a:ext cx="8058000" cy="40833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" name="Google Shape;47;p7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Google Shape;48;p7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333200" y="1504100"/>
            <a:ext cx="2235600" cy="27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3683438" y="1504100"/>
            <a:ext cx="2235600" cy="27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6033675" y="1504100"/>
            <a:ext cx="2235600" cy="27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543000" y="606300"/>
            <a:ext cx="8058000" cy="40833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Google Shape;56;p8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8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543000" y="606300"/>
            <a:ext cx="8058000" cy="4083300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42850" y="42040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542850" y="4204075"/>
            <a:ext cx="8058300" cy="4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horizontal divider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>
            <a:off x="543000" y="530100"/>
            <a:ext cx="8058000" cy="4159500"/>
            <a:chOff x="543000" y="530100"/>
            <a:chExt cx="8058000" cy="4159500"/>
          </a:xfrm>
        </p:grpSpPr>
        <p:sp>
          <p:nvSpPr>
            <p:cNvPr id="65" name="Google Shape;65;p10"/>
            <p:cNvSpPr/>
            <p:nvPr/>
          </p:nvSpPr>
          <p:spPr>
            <a:xfrm>
              <a:off x="543000" y="606300"/>
              <a:ext cx="8058000" cy="4083300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543000" y="530100"/>
              <a:ext cx="8058000" cy="4083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7" name="Google Shape;67;p10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0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79650" y="1502274"/>
            <a:ext cx="6725400" cy="2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3000"/>
              <a:buFont typeface="Bitter"/>
              <a:buChar char="■"/>
              <a:defRPr sz="30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○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●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○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OZGbZmxVQjq0s_IGZMk6kbUb54U9CKzU/view" TargetMode="External"/><Relationship Id="rId4" Type="http://schemas.openxmlformats.org/officeDocument/2006/relationships/hyperlink" Target="https://docs.google.com/spreadsheets/d/1sISsusZtmayWYNl_K4jFbeQb_ZwZfogvWWUndE3LiVQ/edit?usp=sharing" TargetMode="External"/><Relationship Id="rId9" Type="http://schemas.openxmlformats.org/officeDocument/2006/relationships/hyperlink" Target="https://drive.google.com/file/d/1rvSO1L-qxDvV7JmmegPVGQImKuvXnSpT/view?usp=sharing" TargetMode="External"/><Relationship Id="rId5" Type="http://schemas.openxmlformats.org/officeDocument/2006/relationships/hyperlink" Target="https://www.secondarytransition.org/" TargetMode="External"/><Relationship Id="rId6" Type="http://schemas.openxmlformats.org/officeDocument/2006/relationships/hyperlink" Target="https://drive.google.com/file/d/1NzVhLLd3f_2PRmqaA6cSkFaRLTrlqjc5/view" TargetMode="External"/><Relationship Id="rId7" Type="http://schemas.openxmlformats.org/officeDocument/2006/relationships/hyperlink" Target="https://www.transitiondiscoveries.org/" TargetMode="External"/><Relationship Id="rId8" Type="http://schemas.openxmlformats.org/officeDocument/2006/relationships/hyperlink" Target="https://padlet.com/laurabudd/5ews1kkypetvk1zv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laura.budd@padistance.org" TargetMode="External"/><Relationship Id="rId4" Type="http://schemas.openxmlformats.org/officeDocument/2006/relationships/image" Target="../media/image4.png"/><Relationship Id="rId5" Type="http://schemas.openxmlformats.org/officeDocument/2006/relationships/hyperlink" Target="mailto:erin.rogers@padistance.org" TargetMode="External"/><Relationship Id="rId6" Type="http://schemas.openxmlformats.org/officeDocument/2006/relationships/hyperlink" Target="mailto:erin.rogers@padistance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dli.pa.gov/Individuals/Disability-Services/ovr/Pages/default.aspx" TargetMode="External"/><Relationship Id="rId4" Type="http://schemas.openxmlformats.org/officeDocument/2006/relationships/hyperlink" Target="https://docs.google.com/document/d/1P02it9HNFuy4bS2uIAH8aJFF4G6M40UcMwu3uGlv2HU/edit?usp=sharing" TargetMode="External"/><Relationship Id="rId5" Type="http://schemas.openxmlformats.org/officeDocument/2006/relationships/hyperlink" Target="https://docs.google.com/presentation/d/12G1Xf_M11xJ2h-JAIHA3xEPIgW8BHPZy/edit?usp=sharing&amp;ouid=111631348439790806424&amp;rtpof=true&amp;sd=true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2263375" y="1860375"/>
            <a:ext cx="4629300" cy="17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</a:t>
            </a:r>
            <a:endParaRPr/>
          </a:p>
        </p:txBody>
      </p:sp>
      <p:grpSp>
        <p:nvGrpSpPr>
          <p:cNvPr id="85" name="Google Shape;85;p14"/>
          <p:cNvGrpSpPr/>
          <p:nvPr/>
        </p:nvGrpSpPr>
        <p:grpSpPr>
          <a:xfrm>
            <a:off x="4371745" y="1319984"/>
            <a:ext cx="400404" cy="379518"/>
            <a:chOff x="5300400" y="3670175"/>
            <a:chExt cx="421300" cy="399325"/>
          </a:xfrm>
        </p:grpSpPr>
        <p:sp>
          <p:nvSpPr>
            <p:cNvPr id="86" name="Google Shape;86;p14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pic>
        <p:nvPicPr>
          <p:cNvPr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00" y="0"/>
            <a:ext cx="1958575" cy="19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3600" y="2924700"/>
            <a:ext cx="1958575" cy="19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1379650" y="563150"/>
            <a:ext cx="7127100" cy="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Vocational Rehabilitation Services</a:t>
            </a:r>
            <a:endParaRPr b="1" sz="3000"/>
          </a:p>
        </p:txBody>
      </p:sp>
      <p:sp>
        <p:nvSpPr>
          <p:cNvPr id="168" name="Google Shape;168;p23"/>
          <p:cNvSpPr txBox="1"/>
          <p:nvPr/>
        </p:nvSpPr>
        <p:spPr>
          <a:xfrm>
            <a:off x="551300" y="4641200"/>
            <a:ext cx="803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100" y="537800"/>
            <a:ext cx="756125" cy="7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1017025" y="1370475"/>
            <a:ext cx="7051200" cy="5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980000"/>
                </a:solidFill>
              </a:rPr>
              <a:t>**Completed in the last two years of High School**</a:t>
            </a:r>
            <a:endParaRPr i="1" sz="16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1" name="Google Shape;171;p23"/>
          <p:cNvSpPr txBox="1"/>
          <p:nvPr/>
        </p:nvSpPr>
        <p:spPr>
          <a:xfrm>
            <a:off x="1017025" y="2485450"/>
            <a:ext cx="2403600" cy="11391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Individual Counseling: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itter"/>
              <a:buChar char="●"/>
            </a:pPr>
            <a:r>
              <a:rPr lang="en" sz="1200">
                <a:latin typeface="Bitter"/>
                <a:ea typeface="Bitter"/>
                <a:cs typeface="Bitter"/>
                <a:sym typeface="Bitter"/>
              </a:rPr>
              <a:t>Self-Advocacy</a:t>
            </a:r>
            <a:endParaRPr sz="1200">
              <a:latin typeface="Bitter"/>
              <a:ea typeface="Bitter"/>
              <a:cs typeface="Bitter"/>
              <a:sym typeface="Bit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itter"/>
              <a:buChar char="●"/>
            </a:pPr>
            <a:r>
              <a:rPr lang="en" sz="1200">
                <a:latin typeface="Bitter"/>
                <a:ea typeface="Bitter"/>
                <a:cs typeface="Bitter"/>
                <a:sym typeface="Bitter"/>
              </a:rPr>
              <a:t>Job Exploration</a:t>
            </a:r>
            <a:endParaRPr sz="1200">
              <a:latin typeface="Bitter"/>
              <a:ea typeface="Bitter"/>
              <a:cs typeface="Bitter"/>
              <a:sym typeface="Bit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Bitter"/>
              <a:buChar char="●"/>
            </a:pPr>
            <a:r>
              <a:rPr lang="en" sz="1200">
                <a:latin typeface="Bitter"/>
                <a:ea typeface="Bitter"/>
                <a:cs typeface="Bitter"/>
                <a:sym typeface="Bitter"/>
              </a:rPr>
              <a:t>Post-Secondary </a:t>
            </a:r>
            <a:endParaRPr sz="1200"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itter"/>
                <a:ea typeface="Bitter"/>
                <a:cs typeface="Bitter"/>
                <a:sym typeface="Bitter"/>
              </a:rPr>
              <a:t>Options</a:t>
            </a:r>
            <a:endParaRPr sz="12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3917950" y="2371650"/>
            <a:ext cx="2050500" cy="4002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Job Shadowing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6599800" y="2300600"/>
            <a:ext cx="1468500" cy="8313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Community Work Instruction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3917950" y="3567675"/>
            <a:ext cx="2050500" cy="4002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Interview Practice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6599800" y="3352275"/>
            <a:ext cx="1468500" cy="6156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Paid Work</a:t>
            </a:r>
            <a:endParaRPr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itter"/>
                <a:ea typeface="Bitter"/>
                <a:cs typeface="Bitter"/>
                <a:sym typeface="Bitter"/>
              </a:rPr>
              <a:t>Experience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ctrTitle"/>
          </p:nvPr>
        </p:nvSpPr>
        <p:spPr>
          <a:xfrm>
            <a:off x="2210450" y="1991850"/>
            <a:ext cx="59262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Transition Resources</a:t>
            </a:r>
            <a:endParaRPr sz="2200"/>
          </a:p>
        </p:txBody>
      </p:sp>
      <p:sp>
        <p:nvSpPr>
          <p:cNvPr id="181" name="Google Shape;181;p24"/>
          <p:cNvSpPr txBox="1"/>
          <p:nvPr>
            <p:ph idx="1" type="subTitle"/>
          </p:nvPr>
        </p:nvSpPr>
        <p:spPr>
          <a:xfrm>
            <a:off x="1007250" y="1990423"/>
            <a:ext cx="1164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idx="4294967295" type="body"/>
          </p:nvPr>
        </p:nvSpPr>
        <p:spPr>
          <a:xfrm>
            <a:off x="2655900" y="1992400"/>
            <a:ext cx="3866100" cy="25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PDE Planning for the Future Checklist</a:t>
            </a:r>
            <a:endParaRPr sz="2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Post-Secondary Offices for Disability Services</a:t>
            </a:r>
            <a:endParaRPr sz="1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Secondary Transition</a:t>
            </a:r>
            <a:endParaRPr sz="9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Secondary Transition Directory</a:t>
            </a:r>
            <a:endParaRPr sz="2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7"/>
              </a:rPr>
              <a:t>Transition Discoveries</a:t>
            </a:r>
            <a:endParaRPr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*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Transition Padlet</a:t>
            </a:r>
            <a:r>
              <a:rPr lang="en" sz="1200"/>
              <a:t>*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Transition Planning Brochure</a:t>
            </a:r>
            <a:endParaRPr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</p:txBody>
      </p:sp>
      <p:grpSp>
        <p:nvGrpSpPr>
          <p:cNvPr id="187" name="Google Shape;187;p25"/>
          <p:cNvGrpSpPr/>
          <p:nvPr/>
        </p:nvGrpSpPr>
        <p:grpSpPr>
          <a:xfrm>
            <a:off x="694368" y="691701"/>
            <a:ext cx="549604" cy="519044"/>
            <a:chOff x="1922075" y="1629000"/>
            <a:chExt cx="437200" cy="437200"/>
          </a:xfrm>
        </p:grpSpPr>
        <p:sp>
          <p:nvSpPr>
            <p:cNvPr id="188" name="Google Shape;188;p2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pic>
        <p:nvPicPr>
          <p:cNvPr id="190" name="Google Shape;190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5013" y="641263"/>
            <a:ext cx="4933950" cy="141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5"/>
          <p:cNvGrpSpPr/>
          <p:nvPr/>
        </p:nvGrpSpPr>
        <p:grpSpPr>
          <a:xfrm flipH="1">
            <a:off x="7822385" y="691701"/>
            <a:ext cx="590482" cy="519044"/>
            <a:chOff x="1922075" y="1629000"/>
            <a:chExt cx="437200" cy="437200"/>
          </a:xfrm>
        </p:grpSpPr>
        <p:sp>
          <p:nvSpPr>
            <p:cNvPr id="192" name="Google Shape;192;p2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/>
          <p:nvPr>
            <p:ph idx="4294967295" type="ctrTitle"/>
          </p:nvPr>
        </p:nvSpPr>
        <p:spPr>
          <a:xfrm>
            <a:off x="1842925" y="998350"/>
            <a:ext cx="5452200" cy="17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D9D9D9"/>
                </a:solidFill>
              </a:rPr>
              <a:t>Thank You!</a:t>
            </a:r>
            <a:endParaRPr b="1" sz="4800">
              <a:solidFill>
                <a:srgbClr val="D9D9D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434343"/>
                </a:solidFill>
              </a:rPr>
              <a:t>Any Q</a:t>
            </a:r>
            <a:r>
              <a:rPr b="1" lang="en" sz="2400">
                <a:solidFill>
                  <a:srgbClr val="434343"/>
                </a:solidFill>
              </a:rPr>
              <a:t>uestions?</a:t>
            </a:r>
            <a:endParaRPr b="1" sz="24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</a:endParaRPr>
          </a:p>
        </p:txBody>
      </p:sp>
      <p:sp>
        <p:nvSpPr>
          <p:cNvPr id="199" name="Google Shape;199;p26"/>
          <p:cNvSpPr txBox="1"/>
          <p:nvPr>
            <p:ph idx="4294967295" type="subTitle"/>
          </p:nvPr>
        </p:nvSpPr>
        <p:spPr>
          <a:xfrm>
            <a:off x="838575" y="2935950"/>
            <a:ext cx="36726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Laura Budd</a:t>
            </a:r>
            <a:endParaRPr b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400"/>
              <a:t>Career Education &amp; Work Coordinator</a:t>
            </a:r>
            <a:endParaRPr i="1" sz="1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laura.budd@padistance.org</a:t>
            </a:r>
            <a:r>
              <a:rPr lang="en" sz="1400"/>
              <a:t> / Ext 209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200" name="Google Shape;200;p26"/>
          <p:cNvSpPr/>
          <p:nvPr/>
        </p:nvSpPr>
        <p:spPr>
          <a:xfrm>
            <a:off x="4337396" y="2367736"/>
            <a:ext cx="469212" cy="40801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550" y="647700"/>
            <a:ext cx="1864125" cy="186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619625" y="647700"/>
            <a:ext cx="1864125" cy="186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>
            <p:ph idx="4294967295" type="subTitle"/>
          </p:nvPr>
        </p:nvSpPr>
        <p:spPr>
          <a:xfrm>
            <a:off x="4806600" y="2935950"/>
            <a:ext cx="36726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Erin Rogers</a:t>
            </a:r>
            <a:endParaRPr b="1"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400"/>
              <a:t>Special Education Teacher</a:t>
            </a:r>
            <a:endParaRPr i="1" sz="14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erin.rogers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@padistance.org</a:t>
            </a:r>
            <a:r>
              <a:rPr lang="en" sz="1400"/>
              <a:t> / Ext 158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/>
              <a:t>Agenda</a:t>
            </a:r>
            <a:endParaRPr b="1" sz="3800"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379650" y="1502275"/>
            <a:ext cx="7024800" cy="29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■"/>
            </a:pPr>
            <a:r>
              <a:rPr b="1" lang="en"/>
              <a:t>Review Transition Requirements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b="1" lang="en"/>
              <a:t>Identify the Purpose of Transition Planning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b="1" lang="en"/>
              <a:t>Discuss Office of Vocational Rehabilitation Services</a:t>
            </a:r>
            <a:endParaRPr b="1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b="1" lang="en"/>
              <a:t>Pre-ETS</a:t>
            </a:r>
            <a:endParaRPr b="1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b="1" lang="en"/>
              <a:t>VR Services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b="1" lang="en"/>
              <a:t>View Available Transition Resources </a:t>
            </a:r>
            <a:endParaRPr b="1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b="1" lang="en"/>
              <a:t>Q &amp; 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15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00" name="Google Shape;100;p1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100" y="537800"/>
            <a:ext cx="756125" cy="74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ctrTitle"/>
          </p:nvPr>
        </p:nvSpPr>
        <p:spPr>
          <a:xfrm>
            <a:off x="2503150" y="1991850"/>
            <a:ext cx="56334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Transition Requirements</a:t>
            </a:r>
            <a:endParaRPr sz="2800"/>
          </a:p>
        </p:txBody>
      </p:sp>
      <p:sp>
        <p:nvSpPr>
          <p:cNvPr id="108" name="Google Shape;108;p16"/>
          <p:cNvSpPr txBox="1"/>
          <p:nvPr>
            <p:ph idx="1" type="subTitle"/>
          </p:nvPr>
        </p:nvSpPr>
        <p:spPr>
          <a:xfrm>
            <a:off x="1007250" y="1990423"/>
            <a:ext cx="1164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Transition Requirements</a:t>
            </a:r>
            <a:r>
              <a:rPr b="1" lang="en" sz="3200"/>
              <a:t> </a:t>
            </a:r>
            <a:endParaRPr b="1" sz="3200"/>
          </a:p>
        </p:txBody>
      </p:sp>
      <p:grpSp>
        <p:nvGrpSpPr>
          <p:cNvPr id="114" name="Google Shape;114;p17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15" name="Google Shape;115;p1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694352" y="691737"/>
            <a:ext cx="509557" cy="473531"/>
            <a:chOff x="1922075" y="1629000"/>
            <a:chExt cx="437200" cy="437200"/>
          </a:xfrm>
        </p:grpSpPr>
        <p:sp>
          <p:nvSpPr>
            <p:cNvPr id="118" name="Google Shape;118;p1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1294375" y="1420350"/>
            <a:ext cx="6810600" cy="31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When a child turns 14 (or younger if determined appropriate by the Individualized Education Program (IEP) Team, and updated annually) their IEP will include appropriate </a:t>
            </a:r>
            <a:r>
              <a:rPr lang="en" sz="1900"/>
              <a:t>measurable</a:t>
            </a:r>
            <a:r>
              <a:rPr lang="en" sz="1900"/>
              <a:t> postsecondary goals and transition services as part of their IEP. 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49250" lvl="0" marL="457200" rtl="0" algn="l">
              <a:spcBef>
                <a:spcPts val="600"/>
              </a:spcBef>
              <a:spcAft>
                <a:spcPts val="0"/>
              </a:spcAft>
              <a:buSzPts val="1900"/>
              <a:buChar char="➔"/>
            </a:pPr>
            <a:r>
              <a:rPr i="1" lang="en" sz="1900"/>
              <a:t>Each year, the student and their IEP team identify what the student wants to do for employment, education/training, and independent living after High School.</a:t>
            </a:r>
            <a:endParaRPr i="1" sz="19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975" y="530100"/>
            <a:ext cx="1773426" cy="100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ctrTitle"/>
          </p:nvPr>
        </p:nvSpPr>
        <p:spPr>
          <a:xfrm>
            <a:off x="2503150" y="1991850"/>
            <a:ext cx="56334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Transition Planning</a:t>
            </a:r>
            <a:endParaRPr sz="2800"/>
          </a:p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1007250" y="1990423"/>
            <a:ext cx="1164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Transition Planning</a:t>
            </a:r>
            <a:endParaRPr b="1" sz="3200"/>
          </a:p>
        </p:txBody>
      </p:sp>
      <p:grpSp>
        <p:nvGrpSpPr>
          <p:cNvPr id="133" name="Google Shape;133;p19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34" name="Google Shape;134;p1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3875" y="530100"/>
            <a:ext cx="1576001" cy="8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551300" y="4641200"/>
            <a:ext cx="803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647225" y="1502275"/>
            <a:ext cx="7908600" cy="28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Determines what PATH the child will take after High School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Identifies what the child needs to be successful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Determines what agencies or services are needed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Provides opportunities/experiences based on student interest/need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ctrTitle"/>
          </p:nvPr>
        </p:nvSpPr>
        <p:spPr>
          <a:xfrm>
            <a:off x="2210450" y="1991850"/>
            <a:ext cx="59262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Office of Vocational Rehabilitation (OVR)</a:t>
            </a:r>
            <a:endParaRPr sz="2200"/>
          </a:p>
        </p:txBody>
      </p:sp>
      <p:sp>
        <p:nvSpPr>
          <p:cNvPr id="144" name="Google Shape;144;p20"/>
          <p:cNvSpPr txBox="1"/>
          <p:nvPr>
            <p:ph idx="1" type="subTitle"/>
          </p:nvPr>
        </p:nvSpPr>
        <p:spPr>
          <a:xfrm>
            <a:off x="1007250" y="1990423"/>
            <a:ext cx="1164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OVR Services</a:t>
            </a:r>
            <a:endParaRPr b="1" sz="3200"/>
          </a:p>
        </p:txBody>
      </p:sp>
      <p:sp>
        <p:nvSpPr>
          <p:cNvPr id="150" name="Google Shape;150;p21"/>
          <p:cNvSpPr txBox="1"/>
          <p:nvPr/>
        </p:nvSpPr>
        <p:spPr>
          <a:xfrm>
            <a:off x="551300" y="4641200"/>
            <a:ext cx="803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570100" y="1283900"/>
            <a:ext cx="4279200" cy="32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200"/>
              <a:t>Any High School student that is </a:t>
            </a:r>
            <a:r>
              <a:rPr i="1" lang="en" sz="1200" u="sng"/>
              <a:t>two years away from graduating</a:t>
            </a:r>
            <a:r>
              <a:rPr i="1" lang="en" sz="1200"/>
              <a:t> with a disability who may need vocational guidance and assistance in preparing for, obtaining, or maintaining competitive employment </a:t>
            </a:r>
            <a:r>
              <a:rPr i="1" lang="en" sz="1200"/>
              <a:t>should</a:t>
            </a:r>
            <a:r>
              <a:rPr i="1" lang="en" sz="1200"/>
              <a:t> be considered for referral to the </a:t>
            </a:r>
            <a:r>
              <a:rPr i="1" lang="en" sz="1200" u="sng">
                <a:solidFill>
                  <a:schemeClr val="hlink"/>
                </a:solidFill>
                <a:hlinkClick r:id="rId3"/>
              </a:rPr>
              <a:t>Office of Vocational Rehabilitation (OVR)</a:t>
            </a:r>
            <a:r>
              <a:rPr i="1" lang="en" sz="1200"/>
              <a:t>. </a:t>
            </a:r>
            <a:endParaRPr i="1" sz="1200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i="1" lang="en" sz="1200"/>
              <a:t>Students can participate in Group Services starting in 9th grade (Pre-Employment Transition Services).</a:t>
            </a:r>
            <a:endParaRPr i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i="1" sz="100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i="1" lang="en" sz="1200"/>
              <a:t>Students in the last 2 years of High School can qualify for Individual Services (Vocational Rehabilitation Services).</a:t>
            </a:r>
            <a:endParaRPr i="1" sz="1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OVR Information Sheet </a:t>
            </a:r>
            <a:endParaRPr sz="12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*Includes Information on How to Apply (Application must be completed within 90 days once started)*</a:t>
            </a:r>
            <a:endParaRPr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OVR 101 Presentation</a:t>
            </a:r>
            <a:r>
              <a:rPr lang="en" sz="1300"/>
              <a:t> </a:t>
            </a:r>
            <a:endParaRPr sz="1300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0100" y="537800"/>
            <a:ext cx="756125" cy="7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9300" y="1326900"/>
            <a:ext cx="3740499" cy="31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1379650" y="563150"/>
            <a:ext cx="7127100" cy="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Pre-Employment Transition Services (Pre-ETS)</a:t>
            </a:r>
            <a:endParaRPr b="1" sz="2200"/>
          </a:p>
        </p:txBody>
      </p:sp>
      <p:sp>
        <p:nvSpPr>
          <p:cNvPr id="159" name="Google Shape;159;p22"/>
          <p:cNvSpPr txBox="1"/>
          <p:nvPr/>
        </p:nvSpPr>
        <p:spPr>
          <a:xfrm>
            <a:off x="551300" y="4641200"/>
            <a:ext cx="803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100" y="537800"/>
            <a:ext cx="756125" cy="74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605225" y="1502275"/>
            <a:ext cx="5101500" cy="28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980000"/>
                </a:solidFill>
              </a:rPr>
              <a:t>**For </a:t>
            </a:r>
            <a:r>
              <a:rPr i="1" lang="en" sz="1600">
                <a:solidFill>
                  <a:srgbClr val="980000"/>
                </a:solidFill>
              </a:rPr>
              <a:t>students</a:t>
            </a:r>
            <a:r>
              <a:rPr i="1" lang="en" sz="1600">
                <a:solidFill>
                  <a:srgbClr val="980000"/>
                </a:solidFill>
              </a:rPr>
              <a:t> in 9th grade and above**</a:t>
            </a:r>
            <a:endParaRPr i="1" sz="16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All Group and Individual Pre-ETS services will relate to one or more of these five categories: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336550" lvl="0" marL="457200" rtl="0" algn="l">
              <a:spcBef>
                <a:spcPts val="6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Self-Advocacy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Post-Secondary Counseling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Job Exploration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Workplace Readiness Training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Work Based Learning</a:t>
            </a:r>
            <a:endParaRPr sz="1700"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5706700" y="1326900"/>
            <a:ext cx="2799900" cy="32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Group Presentations: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OVR 101</a:t>
            </a:r>
            <a:endParaRPr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Disability Awareness</a:t>
            </a:r>
            <a:endParaRPr b="1"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Self-ADvocacy</a:t>
            </a:r>
            <a:endParaRPr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Career Exploration</a:t>
            </a:r>
            <a:endParaRPr b="1"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Soft Skills</a:t>
            </a:r>
            <a:endParaRPr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Job Search &amp; Applications</a:t>
            </a:r>
            <a:endParaRPr b="1"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Interviewing</a:t>
            </a:r>
            <a:endParaRPr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Personal Finance</a:t>
            </a:r>
            <a:endParaRPr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High School Vs. College</a:t>
            </a:r>
            <a:endParaRPr b="1"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Resumes and Cover Letters</a:t>
            </a:r>
            <a:endParaRPr sz="1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Pre-Application Assistance</a:t>
            </a:r>
            <a:r>
              <a:rPr lang="en" sz="1200"/>
              <a:t> 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ourdai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